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Wintergoller" initials="MW" lastIdx="1" clrIdx="0">
    <p:extLst>
      <p:ext uri="{19B8F6BF-5375-455C-9EA6-DF929625EA0E}">
        <p15:presenceInfo xmlns:p15="http://schemas.microsoft.com/office/powerpoint/2012/main" userId="0eb61fdcffff08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3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90E2-1BDB-4390-B8DF-B0C704672D58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E1B74-2BC5-4E3D-A118-CEE384639E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0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E1B74-2BC5-4E3D-A118-CEE384639E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602B-747F-4148-B645-BEEB9ED312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70638" y="7005154"/>
            <a:ext cx="25733931" cy="14902049"/>
          </a:xfrm>
        </p:spPr>
        <p:txBody>
          <a:bodyPr anchor="b" anchorCtr="1"/>
          <a:lstStyle>
            <a:lvl1pPr algn="ctr">
              <a:defRPr sz="19865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F0EA3-2ABF-4C54-B0C0-8FDF5C2325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84399" y="22481886"/>
            <a:ext cx="22706408" cy="10334329"/>
          </a:xfrm>
        </p:spPr>
        <p:txBody>
          <a:bodyPr anchorCtr="1"/>
          <a:lstStyle>
            <a:lvl1pPr marL="0" indent="0" algn="ctr">
              <a:buNone/>
              <a:defRPr sz="7946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CB687-D6BC-43AE-8766-AE469BBB8B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836D7-BDD8-4D64-95C0-741ACBA92B7C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8D90-0E0B-4751-B607-B1D2FB731D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6AE40-D4D2-42D8-B43C-C7F85CF8A0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B6BC6-43A4-4123-86F8-9BAD29AC3155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7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3EA8-B90A-44F3-A28C-A5DFAFFF70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17520-3BC4-4195-8757-F3FE63E8608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97F6-EF48-4F12-8D57-28E8E09712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2A1C2-B720-4FE3-AE13-0D772D660938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1F655-28CD-4386-84D2-7495873AD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B1331-86DA-4F1F-8206-95D97B9562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05A422-0C78-40F8-80AC-D712155C414E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88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3B6FB-E85F-481A-B141-162CB2E301B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21665702" y="2278904"/>
            <a:ext cx="6528093" cy="3627421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292B9-9464-4513-9E77-D111D3F0A1A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84F1-5302-4D4E-9B2A-696593FEF6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11936-9109-43EB-B0F3-D1D7D8CD38BF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5315-FAE0-4D6B-9692-017FE5346F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690B-9D11-4DC8-9B24-84C6A97CA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35F9E-7D53-48E3-9722-225D27DB1221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3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71C-D1C2-402D-BBC8-F296CA4EB0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F74A-643A-40E6-A4F5-5E973D23B4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4EAD-9950-483F-AD1C-C6AB6B08F7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55166-B9C2-4A74-BD20-C25F5F364F48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A8CF6-304D-4C41-A6AB-5C08701547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D670-D835-4C50-ADB8-36D3884DF8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4E8C4-D812-4616-B0C4-510ED814794C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0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3839-B3D5-45A6-869A-445B56CF8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5657" y="10671230"/>
            <a:ext cx="26112374" cy="17805169"/>
          </a:xfrm>
        </p:spPr>
        <p:txBody>
          <a:bodyPr anchor="b"/>
          <a:lstStyle>
            <a:lvl1pPr>
              <a:defRPr sz="19865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B24AB-536A-4786-82FF-383C8F1A2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5657" y="28644841"/>
            <a:ext cx="26112374" cy="9363318"/>
          </a:xfrm>
        </p:spPr>
        <p:txBody>
          <a:bodyPr/>
          <a:lstStyle>
            <a:lvl1pPr marL="0" indent="0">
              <a:buNone/>
              <a:defRPr sz="7946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2AC3-8C74-490F-BDFB-0DE5BEFED8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94271-F084-4594-9982-E85A51230B3F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EA5E-2D8E-4B5D-B143-F8E4AA7B3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EA80-3629-48D0-BFDC-ACE3822B40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B576D9-B811-4827-8DDC-02C977296F81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33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2C9E-B825-4B02-AFED-39CF2002A0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92D9A-0F23-44D6-AEB8-EB1C72A347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81421" y="11394521"/>
            <a:ext cx="12866970" cy="271585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AA8C9-11A2-44AD-836B-8E8B5F9658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5326825" y="11394521"/>
            <a:ext cx="12866970" cy="271585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1E682-B1D1-4786-A1A7-41C0A9E144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11255-EE69-4DDF-B1F6-24C104538902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34BF9-6A1F-4990-ACE1-6A93DEB0DC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067C0-FF52-4293-97E1-0AF7B15DC3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DE8A7-7135-4D41-9601-17A22BAB1529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81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987A-78E0-444C-BCD6-383723751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278913"/>
            <a:ext cx="26112374" cy="82734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64A0-CE6D-46E6-851E-FB7824F24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5371" y="10492868"/>
            <a:ext cx="12807836" cy="5142393"/>
          </a:xfrm>
        </p:spPr>
        <p:txBody>
          <a:bodyPr anchor="b"/>
          <a:lstStyle>
            <a:lvl1pPr marL="0" indent="0">
              <a:buNone/>
              <a:defRPr sz="7946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77D4A-7425-41A8-8AF6-49B50343E76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085371" y="15635261"/>
            <a:ext cx="12807836" cy="229971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274D4-B859-44EA-A44C-049ECF54E76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326825" y="10492868"/>
            <a:ext cx="12870911" cy="5142393"/>
          </a:xfrm>
        </p:spPr>
        <p:txBody>
          <a:bodyPr anchor="b"/>
          <a:lstStyle>
            <a:lvl1pPr marL="0" indent="0">
              <a:buNone/>
              <a:defRPr sz="7946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CE9E5-6E0D-4530-AD0E-2DD72C5E1DE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15326825" y="15635261"/>
            <a:ext cx="12870911" cy="229971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33885-1B71-43C5-AD1C-040BF8949B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11589-92B5-42BE-9CA1-4E461922BAE9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16926-1E53-4378-8CED-1F970A6CFF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0D018-1577-4935-BF5A-C97820048D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9538A-C53D-4BC2-A22B-BC0E34A16A81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4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47AC-266C-41CF-BA97-EB0D2C5397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80885-E09C-495C-9E9F-14826CAE22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15E76-F458-44B2-9676-42C11775EFBA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B79A3-EA6C-432B-A7EA-332779A2E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E3DB3-0FAF-4D72-95B7-FBA4F2B21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41A355-8EEE-4E21-9794-355022FA315B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1808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ACF55-55CD-4363-A56F-36AB548FBB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9A358-8059-4A5E-9B8D-5A0C7C56BF68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91313-9D98-474A-9255-8EC22F2DB9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E8BAE-4608-4908-BABE-6713BF532B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2BD3F-2AAF-4F64-B200-038F8DA671C1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68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14A8-DC91-45CB-8F0F-EC3915573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853586"/>
            <a:ext cx="9764548" cy="9987543"/>
          </a:xfrm>
        </p:spPr>
        <p:txBody>
          <a:bodyPr anchor="b"/>
          <a:lstStyle>
            <a:lvl1pPr>
              <a:defRPr sz="10595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BC4A-B169-4E5D-9715-5B34372FA6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70911" y="6162955"/>
            <a:ext cx="15326825" cy="3041841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6F49D-AA57-47FF-B0BF-6054A0960E0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085362" y="12841129"/>
            <a:ext cx="9764548" cy="23789780"/>
          </a:xfrm>
        </p:spPr>
        <p:txBody>
          <a:bodyPr/>
          <a:lstStyle>
            <a:lvl1pPr marL="0" indent="0">
              <a:buNone/>
              <a:defRPr sz="5297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4005B-E6A9-48D8-9429-2C034F8AA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62D4E7-84D5-4A27-9CEE-ABBD359E3CA8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2E0E-543D-448A-91BB-C579AFCCF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11AB-62EE-4ED9-81EA-FAEDA05A7A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0519E8-A525-4922-8B6C-D261E4CB483B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17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FAA0-B690-4304-A37B-5E9CDF3F0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362" y="2853586"/>
            <a:ext cx="9764548" cy="9987543"/>
          </a:xfrm>
        </p:spPr>
        <p:txBody>
          <a:bodyPr anchor="b"/>
          <a:lstStyle>
            <a:lvl1pPr>
              <a:defRPr sz="10595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C51DF-2545-4789-B387-E660F830AC9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2870911" y="6162955"/>
            <a:ext cx="15326825" cy="30418412"/>
          </a:xfrm>
        </p:spPr>
        <p:txBody>
          <a:bodyPr/>
          <a:lstStyle>
            <a:lvl1pPr marL="0" indent="0">
              <a:buNone/>
              <a:defRPr sz="10595"/>
            </a:lvl1pPr>
          </a:lstStyle>
          <a:p>
            <a:pPr lvl="0"/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5FF56-2227-4F8E-ABB4-191BAEB47E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085362" y="12841129"/>
            <a:ext cx="9764548" cy="23789780"/>
          </a:xfrm>
        </p:spPr>
        <p:txBody>
          <a:bodyPr/>
          <a:lstStyle>
            <a:lvl1pPr marL="0" indent="0">
              <a:buNone/>
              <a:defRPr sz="5297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87F95-EF9C-4F20-8A58-70F234059D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6CA138-ADA8-4E9D-BD3A-921FB7F120E3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94698-5ECF-46A1-A0B2-0114689233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57F02-F036-4A17-B75C-ACB1D1AF29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50A9-777F-43BE-A1D6-754FA3B93992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1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C6FC5-486F-4E87-AF6A-05F4D3040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4" cy="8273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98DA3-7C3A-475C-9B29-DD4CDF9F5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81421" y="11394521"/>
            <a:ext cx="26112374" cy="271585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6F7B-A87C-4022-91FA-630EEF21EA0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081421" y="39672752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06F887C-59E5-4352-89F4-A153F9E75B84}" type="datetime1">
              <a:rPr lang="de-DE"/>
              <a:pPr lvl="0"/>
              <a:t>28.01.2020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56E3-DCD3-4F12-8C02-247CC901B55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28663" y="39672752"/>
            <a:ext cx="10217880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40CC-EBC9-4543-A63D-1795DF694A9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1381872" y="39672752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97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9F4F5A7-6C4C-4BCD-90F3-531D49246390}" type="slidenum"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302748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14568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756876" marR="0" lvl="0" indent="-756876" algn="l" defTabSz="3027486" rtl="0" fontAlgn="auto" hangingPunct="1">
        <a:lnSpc>
          <a:spcPct val="90000"/>
        </a:lnSpc>
        <a:spcBef>
          <a:spcPts val="3310"/>
        </a:spcBef>
        <a:spcAft>
          <a:spcPts val="0"/>
        </a:spcAft>
        <a:buSzPct val="100000"/>
        <a:buFont typeface="Arial" pitchFamily="34"/>
        <a:buChar char="•"/>
        <a:tabLst/>
        <a:defRPr lang="de-DE" sz="9271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2270610" marR="0" lvl="1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de-DE" sz="79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3784363" marR="0" lvl="2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de-DE" sz="6622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5298097" marR="0" lvl="3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de-DE" sz="596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6811850" marR="0" lvl="4" indent="-756876" algn="l" defTabSz="3027486" rtl="0" fontAlgn="auto" hangingPunct="1">
        <a:lnSpc>
          <a:spcPct val="90000"/>
        </a:lnSpc>
        <a:spcBef>
          <a:spcPts val="1655"/>
        </a:spcBef>
        <a:spcAft>
          <a:spcPts val="0"/>
        </a:spcAft>
        <a:buSzPct val="100000"/>
        <a:buFont typeface="Arial" pitchFamily="34"/>
        <a:buChar char="•"/>
        <a:tabLst/>
        <a:defRPr lang="de-DE" sz="596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162253AB-8E50-4914-84D6-16D480948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4361" y="886309"/>
            <a:ext cx="28146493" cy="4461494"/>
          </a:xfrm>
          <a:solidFill>
            <a:srgbClr val="D0CECE"/>
          </a:solidFill>
          <a:ln w="19050">
            <a:solidFill>
              <a:schemeClr val="tx1"/>
            </a:solidFill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anchorCtr="1"/>
          <a:lstStyle/>
          <a:p>
            <a:pPr lvl="0" algn="ctr"/>
            <a:r>
              <a:rPr lang="de-DE" sz="12000" b="1" dirty="0"/>
              <a:t>Namibisches Erinnern an die deutsche Kolonialherrschaft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>
                <a:latin typeface="Calibri"/>
              </a:rPr>
              <a:t>Ein Forschungsprojekt von Mira Boler und Imke Dreyer im Rahmen des Seminars Deutsche Erinnerung – SED-Diktatur und Kolonialzeit</a:t>
            </a:r>
            <a:endParaRPr lang="de-DE" sz="4000" dirty="0"/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E206F817-AE00-4DA8-9F30-64C717BF0AC4}"/>
              </a:ext>
            </a:extLst>
          </p:cNvPr>
          <p:cNvSpPr txBox="1"/>
          <p:nvPr/>
        </p:nvSpPr>
        <p:spPr>
          <a:xfrm>
            <a:off x="1064361" y="5822248"/>
            <a:ext cx="28146493" cy="1708163"/>
          </a:xfrm>
          <a:prstGeom prst="rect">
            <a:avLst/>
          </a:prstGeom>
          <a:solidFill>
            <a:srgbClr val="E7E6E6"/>
          </a:solidFill>
          <a:ln w="1905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5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</a:rPr>
              <a:t>	</a:t>
            </a:r>
            <a:r>
              <a:rPr lang="de-DE" sz="48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Wird die Erinnerungskultur Namibias an die Zeit der deutsche Kolonialisierung von 	Ereignissen 	der 	jüngeren Geschichte überschattet?</a:t>
            </a:r>
            <a:endParaRPr lang="de-DE" sz="4800" b="0" i="0" u="none" strike="noStrike" kern="1200" cap="none" spc="0" baseline="0" dirty="0">
              <a:solidFill>
                <a:srgbClr val="000000"/>
              </a:solidFill>
              <a:uFillTx/>
              <a:latin typeface="Daytona" pitchFamily="34"/>
              <a:ea typeface="Cambria" pitchFamily="18"/>
            </a:endParaRP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C6031264-5D98-436A-9DD1-C44128E6CBE6}"/>
              </a:ext>
            </a:extLst>
          </p:cNvPr>
          <p:cNvSpPr txBox="1"/>
          <p:nvPr/>
        </p:nvSpPr>
        <p:spPr>
          <a:xfrm>
            <a:off x="15629381" y="10667201"/>
            <a:ext cx="13600803" cy="6608732"/>
          </a:xfrm>
          <a:prstGeom prst="rect">
            <a:avLst/>
          </a:prstGeom>
          <a:solidFill>
            <a:srgbClr val="EDEDED"/>
          </a:solidFill>
          <a:ln w="1905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800" b="0" i="0" u="none" strike="noStrike" kern="1200" cap="none" spc="0" baseline="0" dirty="0">
                <a:solidFill>
                  <a:srgbClr val="000000"/>
                </a:solidFill>
                <a:uFillTx/>
                <a:latin typeface="Daytona" panose="020B0604030500040204" pitchFamily="34" charset="0"/>
              </a:rPr>
              <a:t>	</a:t>
            </a:r>
            <a:r>
              <a:rPr lang="de-DE" sz="3800" b="0" i="0" u="none" strike="noStrike" kern="1200" cap="none" spc="0" baseline="0" dirty="0">
                <a:solidFill>
                  <a:srgbClr val="000000"/>
                </a:solidFill>
                <a:uFillTx/>
                <a:latin typeface="Daytona" panose="020B0604030500040204" pitchFamily="34" charset="0"/>
                <a:ea typeface="Cambria" pitchFamily="18"/>
              </a:rPr>
              <a:t>Erinnerungskultur und kollektives Gedächtnis nach </a:t>
            </a:r>
            <a:r>
              <a:rPr lang="de-DE" sz="3800" b="0" i="0" u="none" strike="noStrike" kern="0" cap="none" spc="0" baseline="0" dirty="0">
                <a:solidFill>
                  <a:srgbClr val="000000"/>
                </a:solidFill>
                <a:uFillTx/>
                <a:latin typeface="Daytona" panose="020B0604030500040204" pitchFamily="34" charset="0"/>
                <a:ea typeface="Cambria" pitchFamily="18"/>
              </a:rPr>
              <a:t>	Assmann und </a:t>
            </a:r>
            <a:r>
              <a:rPr lang="de-DE" sz="3800" b="0" i="0" u="none" strike="noStrike" kern="1200" cap="none" spc="0" baseline="0" dirty="0">
                <a:solidFill>
                  <a:srgbClr val="000000"/>
                </a:solidFill>
                <a:uFillTx/>
                <a:latin typeface="Daytona" panose="020B0604030500040204" pitchFamily="34" charset="0"/>
                <a:ea typeface="Cambria" pitchFamily="18"/>
              </a:rPr>
              <a:t>Assmann</a:t>
            </a:r>
          </a:p>
          <a:p>
            <a:pPr marL="685800" marR="0" lvl="0" indent="-68580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Vergangenheit ist sozial konstruiert</a:t>
            </a:r>
          </a:p>
          <a:p>
            <a:pPr marL="685800" marR="0" lvl="0" indent="-68580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Kommunikatives Gedächtnis ist r</a:t>
            </a: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aum-, zeit- und identitätskonkret und rekonstruierend</a:t>
            </a:r>
          </a:p>
          <a:p>
            <a:pPr marL="0" marR="0" lvl="0" indent="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5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	</a:t>
            </a:r>
            <a:r>
              <a:rPr lang="de-DE" sz="38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Mnemoscape nach Kößler</a:t>
            </a:r>
          </a:p>
          <a:p>
            <a:pPr marL="0" marR="0" lvl="0" indent="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5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	  </a:t>
            </a: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Erinnerungslandschaften und Erinnerungsmedien</a:t>
            </a:r>
          </a:p>
          <a:p>
            <a:pPr marL="685800" marR="0" lvl="0" indent="-68580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Soziale Dimension		</a:t>
            </a:r>
          </a:p>
          <a:p>
            <a:pPr marL="685800" marR="0" lvl="0" indent="-68580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Räumlich/ Regionale Dimension</a:t>
            </a:r>
          </a:p>
          <a:p>
            <a:pPr marL="685800" marR="0" lvl="0" indent="-685800" algn="l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Zeitliche Dimension</a:t>
            </a:r>
            <a:endParaRPr lang="de-DE" sz="3200" b="0" i="0" u="none" strike="noStrike" kern="1200" cap="none" spc="0" baseline="0" dirty="0">
              <a:solidFill>
                <a:srgbClr val="000000"/>
              </a:solidFill>
              <a:uFillTx/>
              <a:latin typeface="Daytona" pitchFamily="34"/>
              <a:ea typeface="Cambria" pitchFamily="18"/>
            </a:endParaRP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5252FC7E-6C02-4ACF-9AC1-FA4F52E83D62}"/>
              </a:ext>
            </a:extLst>
          </p:cNvPr>
          <p:cNvSpPr txBox="1"/>
          <p:nvPr/>
        </p:nvSpPr>
        <p:spPr>
          <a:xfrm>
            <a:off x="1083692" y="9039832"/>
            <a:ext cx="13600803" cy="8236101"/>
          </a:xfrm>
          <a:prstGeom prst="rect">
            <a:avLst/>
          </a:prstGeom>
          <a:solidFill>
            <a:srgbClr val="EDEDED"/>
          </a:solidFill>
          <a:ln w="1905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„deutsche Schutzherrschaft“ 1884 – 1915/1919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Widerstand der Herero ab 1904 bei dem Krieg gegen die deutschen Schutztruppen und dem folgenden Genozid fielen bis 1908 75-80% der Herero und 50% der Nama und unbestimmte Zahl der San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Loslösung von Deutschland durch Versailler Vertrag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Übergabe als Mandatsgebiet an südafrikanische Union 1920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Unabhängigkeitskämpfe als Reaktion auf Apartheid-Regime und Eingliederungsversuche in Republik Südafrika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Gründung des Nationalstaats Namibia 1990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Bis heute SWAPO geführter Regierung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Verdana" pitchFamily="34"/>
              </a:rPr>
              <a:t>Verhandlungen mit der BRD über Anerkennung des Genozids</a:t>
            </a:r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F1CA68F8-5D61-4053-A31F-7F342BEFBFDD}"/>
              </a:ext>
            </a:extLst>
          </p:cNvPr>
          <p:cNvSpPr txBox="1"/>
          <p:nvPr/>
        </p:nvSpPr>
        <p:spPr>
          <a:xfrm>
            <a:off x="1064361" y="17903693"/>
            <a:ext cx="28146493" cy="861774"/>
          </a:xfrm>
          <a:prstGeom prst="rect">
            <a:avLst/>
          </a:prstGeom>
          <a:solidFill>
            <a:srgbClr val="8FAADC"/>
          </a:solidFill>
          <a:ln w="19050" cap="flat">
            <a:solidFill>
              <a:schemeClr val="tx1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0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Identitätskonkretes und sozio-politisches</a:t>
            </a:r>
            <a:r>
              <a:rPr lang="de-DE" sz="50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 Erinnern</a:t>
            </a:r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832E7481-D394-43CC-AE1F-C450E957A35E}"/>
              </a:ext>
            </a:extLst>
          </p:cNvPr>
          <p:cNvSpPr txBox="1"/>
          <p:nvPr/>
        </p:nvSpPr>
        <p:spPr>
          <a:xfrm>
            <a:off x="1064360" y="26841588"/>
            <a:ext cx="13600800" cy="861774"/>
          </a:xfrm>
          <a:prstGeom prst="rect">
            <a:avLst/>
          </a:prstGeom>
          <a:solidFill>
            <a:srgbClr val="8FAADC"/>
          </a:solidFill>
          <a:ln w="19050" cap="flat"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0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R</a:t>
            </a:r>
            <a:r>
              <a:rPr lang="de-DE" sz="50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aum- und </a:t>
            </a:r>
            <a:r>
              <a:rPr lang="de-DE" sz="50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z</a:t>
            </a:r>
            <a:r>
              <a:rPr lang="de-DE" sz="50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eitkonkretes Erinnern</a:t>
            </a:r>
          </a:p>
        </p:txBody>
      </p:sp>
      <p:sp>
        <p:nvSpPr>
          <p:cNvPr id="8" name="Textfeld 14">
            <a:extLst>
              <a:ext uri="{FF2B5EF4-FFF2-40B4-BE49-F238E27FC236}">
                <a16:creationId xmlns:a16="http://schemas.microsoft.com/office/drawing/2014/main" id="{93158BFA-15B6-46F4-8C7D-D1FFA359ADFE}"/>
              </a:ext>
            </a:extLst>
          </p:cNvPr>
          <p:cNvSpPr txBox="1"/>
          <p:nvPr/>
        </p:nvSpPr>
        <p:spPr>
          <a:xfrm>
            <a:off x="15629381" y="9649855"/>
            <a:ext cx="13600803" cy="707886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Theoretische Grundlagen</a:t>
            </a:r>
          </a:p>
        </p:txBody>
      </p:sp>
      <p:sp>
        <p:nvSpPr>
          <p:cNvPr id="9" name="Textfeld 19">
            <a:extLst>
              <a:ext uri="{FF2B5EF4-FFF2-40B4-BE49-F238E27FC236}">
                <a16:creationId xmlns:a16="http://schemas.microsoft.com/office/drawing/2014/main" id="{8E03E2B7-A43F-4E7A-B3D3-AF72997D5E72}"/>
              </a:ext>
            </a:extLst>
          </p:cNvPr>
          <p:cNvSpPr txBox="1"/>
          <p:nvPr/>
        </p:nvSpPr>
        <p:spPr>
          <a:xfrm>
            <a:off x="19179725" y="19224435"/>
            <a:ext cx="8275898" cy="4425827"/>
          </a:xfrm>
          <a:prstGeom prst="rect">
            <a:avLst/>
          </a:prstGeom>
          <a:solidFill>
            <a:srgbClr val="8FAADC"/>
          </a:solidFill>
          <a:ln w="190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8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Ressourcenabhängiger Einfluss auf Erinnerungskultur: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Nord-Süd Gefälle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Stadt-Land Gefälle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digital divide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Bildungsungleichheiten</a:t>
            </a:r>
          </a:p>
          <a:p>
            <a:pPr marL="685800" marR="0" lvl="0" indent="-68580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Einkommensungleichheiten</a:t>
            </a:r>
          </a:p>
        </p:txBody>
      </p:sp>
      <p:sp>
        <p:nvSpPr>
          <p:cNvPr id="11" name="Textfeld 22">
            <a:extLst>
              <a:ext uri="{FF2B5EF4-FFF2-40B4-BE49-F238E27FC236}">
                <a16:creationId xmlns:a16="http://schemas.microsoft.com/office/drawing/2014/main" id="{33AE53DE-8DD8-420A-84F0-34F2FF01EC5B}"/>
              </a:ext>
            </a:extLst>
          </p:cNvPr>
          <p:cNvSpPr txBox="1"/>
          <p:nvPr/>
        </p:nvSpPr>
        <p:spPr>
          <a:xfrm>
            <a:off x="15611961" y="33157620"/>
            <a:ext cx="13600800" cy="5915923"/>
          </a:xfrm>
          <a:prstGeom prst="rect">
            <a:avLst/>
          </a:prstGeom>
          <a:solidFill>
            <a:srgbClr val="E7E6E6"/>
          </a:solidFill>
          <a:ln w="1905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Die Erinnerung an die deutsche Kolonialisierung wird dahingehend „überschattet“, das Politiken und Machtverhältnisse die Erinnerung fundamental beeinflussen. </a:t>
            </a:r>
            <a:r>
              <a:rPr lang="de-DE" sz="320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Bedeutung der Erinnerungslandschaften wandel(te)n sich dynamisch je nach politisch-sozialer Stellung der Bevölkerungsgruppen und ihrer Solidaritäten.</a:t>
            </a:r>
            <a:endParaRPr lang="de-DE" sz="3200" b="0" i="0" u="none" strike="noStrike" kern="1200" cap="none" spc="0" baseline="0" dirty="0">
              <a:solidFill>
                <a:srgbClr val="000000"/>
              </a:solidFill>
              <a:uFillTx/>
              <a:latin typeface="Daytona" pitchFamily="34"/>
              <a:ea typeface="Cambria" pitchFamily="18"/>
            </a:endParaRP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8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⇨ </a:t>
            </a:r>
            <a:r>
              <a:rPr lang="de-DE" sz="3200" b="0" i="1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„</a:t>
            </a:r>
            <a:r>
              <a:rPr lang="de-DE" sz="3000" b="0" i="1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die multiethnische Gesellschaft Namibias (ist) von einem Nebeneinander einzelner Erinnerungskulturen geprägt (...). Es gibt zwar eine gemeinsame, alle Namibier einende Geschichte, aber ein trennendes Gedächtnis der einzelnen Bevölkerungsgruppen“ </a:t>
            </a: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(Zeller 2004: 137)</a:t>
            </a:r>
          </a:p>
        </p:txBody>
      </p:sp>
      <p:sp>
        <p:nvSpPr>
          <p:cNvPr id="12" name="Textfeld 20">
            <a:extLst>
              <a:ext uri="{FF2B5EF4-FFF2-40B4-BE49-F238E27FC236}">
                <a16:creationId xmlns:a16="http://schemas.microsoft.com/office/drawing/2014/main" id="{7C71F5E7-73FA-49DF-B360-923C1B761128}"/>
              </a:ext>
            </a:extLst>
          </p:cNvPr>
          <p:cNvSpPr txBox="1"/>
          <p:nvPr/>
        </p:nvSpPr>
        <p:spPr>
          <a:xfrm>
            <a:off x="1083692" y="7930835"/>
            <a:ext cx="13600803" cy="707886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Geschichtliche Eckdaten des heutigen Namibias</a:t>
            </a:r>
          </a:p>
        </p:txBody>
      </p:sp>
      <p:sp>
        <p:nvSpPr>
          <p:cNvPr id="13" name="Textfeld 21">
            <a:extLst>
              <a:ext uri="{FF2B5EF4-FFF2-40B4-BE49-F238E27FC236}">
                <a16:creationId xmlns:a16="http://schemas.microsoft.com/office/drawing/2014/main" id="{8192AA2E-8657-4FCD-B7F8-ABC000E0A96B}"/>
              </a:ext>
            </a:extLst>
          </p:cNvPr>
          <p:cNvSpPr txBox="1"/>
          <p:nvPr/>
        </p:nvSpPr>
        <p:spPr>
          <a:xfrm>
            <a:off x="1064360" y="36642108"/>
            <a:ext cx="13600800" cy="2431435"/>
          </a:xfrm>
          <a:prstGeom prst="rect">
            <a:avLst/>
          </a:prstGeom>
          <a:solidFill>
            <a:srgbClr val="E7E6E6"/>
          </a:solidFill>
          <a:ln w="1905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intensive</a:t>
            </a: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 Entwicklungszusammenarbeit</a:t>
            </a: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Infrastrukturprojekte und e</a:t>
            </a: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rinnerungskulturelle Zusammenarbeit</a:t>
            </a: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Offizielle Anerkennung des Völkermords</a:t>
            </a:r>
          </a:p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Herero und Nama klagen vor US-Gericht</a:t>
            </a:r>
          </a:p>
        </p:txBody>
      </p:sp>
      <p:sp>
        <p:nvSpPr>
          <p:cNvPr id="14" name="Textfeld 22">
            <a:extLst>
              <a:ext uri="{FF2B5EF4-FFF2-40B4-BE49-F238E27FC236}">
                <a16:creationId xmlns:a16="http://schemas.microsoft.com/office/drawing/2014/main" id="{763833CE-3ABA-4DD9-B71E-93204D21130F}"/>
              </a:ext>
            </a:extLst>
          </p:cNvPr>
          <p:cNvSpPr txBox="1"/>
          <p:nvPr/>
        </p:nvSpPr>
        <p:spPr>
          <a:xfrm>
            <a:off x="15611961" y="32243547"/>
            <a:ext cx="13600800" cy="707886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Resümee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2E9873D-987D-4B22-9DA5-2FC7670D9F7C}"/>
              </a:ext>
            </a:extLst>
          </p:cNvPr>
          <p:cNvSpPr txBox="1"/>
          <p:nvPr/>
        </p:nvSpPr>
        <p:spPr>
          <a:xfrm>
            <a:off x="1064360" y="35719117"/>
            <a:ext cx="13600800" cy="707886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Aktuelles Verhältnis zur BRD</a:t>
            </a:r>
          </a:p>
        </p:txBody>
      </p:sp>
      <p:sp>
        <p:nvSpPr>
          <p:cNvPr id="22" name="Textfeld 15">
            <a:extLst>
              <a:ext uri="{FF2B5EF4-FFF2-40B4-BE49-F238E27FC236}">
                <a16:creationId xmlns:a16="http://schemas.microsoft.com/office/drawing/2014/main" id="{F0B7EF29-6DBD-40E4-AD76-AE7D1CA86673}"/>
              </a:ext>
            </a:extLst>
          </p:cNvPr>
          <p:cNvSpPr txBox="1"/>
          <p:nvPr/>
        </p:nvSpPr>
        <p:spPr>
          <a:xfrm>
            <a:off x="1064360" y="27912299"/>
            <a:ext cx="13600800" cy="707886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Erinnerungsrituale</a:t>
            </a:r>
          </a:p>
        </p:txBody>
      </p:sp>
      <p:sp>
        <p:nvSpPr>
          <p:cNvPr id="24" name="Textfeld 34">
            <a:extLst>
              <a:ext uri="{FF2B5EF4-FFF2-40B4-BE49-F238E27FC236}">
                <a16:creationId xmlns:a16="http://schemas.microsoft.com/office/drawing/2014/main" id="{DE3556D6-FE76-4194-84B3-FA71B226ED40}"/>
              </a:ext>
            </a:extLst>
          </p:cNvPr>
          <p:cNvSpPr txBox="1"/>
          <p:nvPr/>
        </p:nvSpPr>
        <p:spPr>
          <a:xfrm>
            <a:off x="15629711" y="7930835"/>
            <a:ext cx="13600474" cy="1292662"/>
          </a:xfrm>
          <a:prstGeom prst="rect">
            <a:avLst/>
          </a:prstGeom>
          <a:solidFill>
            <a:srgbClr val="D0CECE"/>
          </a:solidFill>
          <a:ln w="19050" cap="flat">
            <a:solidFill>
              <a:schemeClr val="bg1">
                <a:lumMod val="50000"/>
              </a:schemeClr>
            </a:solidFill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Methode: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8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rPr>
              <a:t>Experteninterview und Literaturrecherche</a:t>
            </a:r>
          </a:p>
        </p:txBody>
      </p:sp>
      <p:pic>
        <p:nvPicPr>
          <p:cNvPr id="25" name="Grafik 3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0F2C568-E517-4DFE-A81F-84DD7106A2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94" t="6409" r="3787" b="27157"/>
          <a:stretch>
            <a:fillRect/>
          </a:stretch>
        </p:blipFill>
        <p:spPr>
          <a:xfrm>
            <a:off x="18402300" y="23944773"/>
            <a:ext cx="9830749" cy="7935772"/>
          </a:xfrm>
          <a:prstGeom prst="rect">
            <a:avLst/>
          </a:prstGeom>
          <a:noFill/>
          <a:ln w="19050" cap="flat">
            <a:noFill/>
          </a:ln>
        </p:spPr>
      </p:pic>
      <p:sp>
        <p:nvSpPr>
          <p:cNvPr id="26" name="Textfeld 37">
            <a:extLst>
              <a:ext uri="{FF2B5EF4-FFF2-40B4-BE49-F238E27FC236}">
                <a16:creationId xmlns:a16="http://schemas.microsoft.com/office/drawing/2014/main" id="{5527C087-8E71-45AD-89DA-728D219A85EC}"/>
              </a:ext>
            </a:extLst>
          </p:cNvPr>
          <p:cNvSpPr txBox="1"/>
          <p:nvPr/>
        </p:nvSpPr>
        <p:spPr>
          <a:xfrm rot="16200000">
            <a:off x="24240889" y="27752736"/>
            <a:ext cx="8322876" cy="353943"/>
          </a:xfrm>
          <a:prstGeom prst="rect">
            <a:avLst/>
          </a:prstGeom>
          <a:noFill/>
          <a:ln w="19050"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700" b="0" i="0" u="none" strike="noStrike" kern="1200" cap="none" spc="0" baseline="0" dirty="0">
                <a:solidFill>
                  <a:schemeClr val="bg1">
                    <a:lumMod val="75000"/>
                  </a:schemeClr>
                </a:solidFill>
                <a:uFillTx/>
                <a:latin typeface="Daytona" pitchFamily="34"/>
              </a:rPr>
              <a:t>homelands nach Odendaal-Plan: Bundeszentrale für politische Bildung 2017</a:t>
            </a:r>
          </a:p>
        </p:txBody>
      </p:sp>
      <p:grpSp>
        <p:nvGrpSpPr>
          <p:cNvPr id="27" name="Gruppieren 37">
            <a:extLst>
              <a:ext uri="{FF2B5EF4-FFF2-40B4-BE49-F238E27FC236}">
                <a16:creationId xmlns:a16="http://schemas.microsoft.com/office/drawing/2014/main" id="{FB8108EF-4CB0-4EB0-A458-5E05CC53C8B1}"/>
              </a:ext>
            </a:extLst>
          </p:cNvPr>
          <p:cNvGrpSpPr/>
          <p:nvPr/>
        </p:nvGrpSpPr>
        <p:grpSpPr>
          <a:xfrm>
            <a:off x="911077" y="19224435"/>
            <a:ext cx="16913358" cy="7320892"/>
            <a:chOff x="1902556" y="19664236"/>
            <a:chExt cx="16913358" cy="7320892"/>
          </a:xfrm>
        </p:grpSpPr>
        <p:sp>
          <p:nvSpPr>
            <p:cNvPr id="28" name="Legende: mit Pfeil nach unten 9">
              <a:extLst>
                <a:ext uri="{FF2B5EF4-FFF2-40B4-BE49-F238E27FC236}">
                  <a16:creationId xmlns:a16="http://schemas.microsoft.com/office/drawing/2014/main" id="{0C9479CB-603F-4429-B7BB-8B3BB2093870}"/>
                </a:ext>
              </a:extLst>
            </p:cNvPr>
            <p:cNvSpPr/>
            <p:nvPr/>
          </p:nvSpPr>
          <p:spPr>
            <a:xfrm>
              <a:off x="6880166" y="19664236"/>
              <a:ext cx="7002017" cy="2709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val 64977"/>
                <a:gd name="f9" fmla="+- 0 0 -270"/>
                <a:gd name="f10" fmla="+- 0 0 -90"/>
                <a:gd name="f11" fmla="abs f3"/>
                <a:gd name="f12" fmla="abs f4"/>
                <a:gd name="f13" fmla="abs f5"/>
                <a:gd name="f14" fmla="*/ f9 f0 1"/>
                <a:gd name="f15" fmla="*/ f10 f0 1"/>
                <a:gd name="f16" fmla="?: f11 f3 1"/>
                <a:gd name="f17" fmla="?: f12 f4 1"/>
                <a:gd name="f18" fmla="?: f13 f5 1"/>
                <a:gd name="f19" fmla="*/ f14 1 f2"/>
                <a:gd name="f20" fmla="*/ f15 1 f2"/>
                <a:gd name="f21" fmla="*/ f16 1 21600"/>
                <a:gd name="f22" fmla="*/ f17 1 21600"/>
                <a:gd name="f23" fmla="*/ 21600 f16 1"/>
                <a:gd name="f24" fmla="*/ 21600 f17 1"/>
                <a:gd name="f25" fmla="+- f19 0 f1"/>
                <a:gd name="f26" fmla="+- f20 0 f1"/>
                <a:gd name="f27" fmla="min f22 f21"/>
                <a:gd name="f28" fmla="*/ f23 1 f18"/>
                <a:gd name="f29" fmla="*/ f24 1 f18"/>
                <a:gd name="f30" fmla="val f28"/>
                <a:gd name="f31" fmla="val f29"/>
                <a:gd name="f32" fmla="*/ f6 f27 1"/>
                <a:gd name="f33" fmla="+- f31 0 f6"/>
                <a:gd name="f34" fmla="+- f30 0 f6"/>
                <a:gd name="f35" fmla="*/ f30 f27 1"/>
                <a:gd name="f36" fmla="*/ f31 f27 1"/>
                <a:gd name="f37" fmla="*/ f34 1 2"/>
                <a:gd name="f38" fmla="min f34 f33"/>
                <a:gd name="f39" fmla="*/ f33 f8 1"/>
                <a:gd name="f40" fmla="+- f6 f37 0"/>
                <a:gd name="f41" fmla="*/ f38 f7 1"/>
                <a:gd name="f42" fmla="*/ f39 1 100000"/>
                <a:gd name="f43" fmla="*/ f41 1 100000"/>
                <a:gd name="f44" fmla="*/ f41 1 200000"/>
                <a:gd name="f45" fmla="*/ f42 1 2"/>
                <a:gd name="f46" fmla="*/ f42 f27 1"/>
                <a:gd name="f47" fmla="*/ f40 f27 1"/>
                <a:gd name="f48" fmla="+- f40 0 f43"/>
                <a:gd name="f49" fmla="+- f40 0 f44"/>
                <a:gd name="f50" fmla="+- f40 f44 0"/>
                <a:gd name="f51" fmla="+- f40 f43 0"/>
                <a:gd name="f52" fmla="+- f31 0 f43"/>
                <a:gd name="f53" fmla="*/ f45 f27 1"/>
                <a:gd name="f54" fmla="*/ f50 f27 1"/>
                <a:gd name="f55" fmla="*/ f52 f27 1"/>
                <a:gd name="f56" fmla="*/ f51 f27 1"/>
                <a:gd name="f57" fmla="*/ f48 f27 1"/>
                <a:gd name="f58" fmla="*/ f4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2" y="f53"/>
                </a:cxn>
                <a:cxn ang="f26">
                  <a:pos x="f35" y="f53"/>
                </a:cxn>
              </a:cxnLst>
              <a:rect l="f32" t="f32" r="f35" b="f46"/>
              <a:pathLst>
                <a:path>
                  <a:moveTo>
                    <a:pt x="f32" y="f32"/>
                  </a:moveTo>
                  <a:lnTo>
                    <a:pt x="f35" y="f32"/>
                  </a:lnTo>
                  <a:lnTo>
                    <a:pt x="f35" y="f46"/>
                  </a:lnTo>
                  <a:lnTo>
                    <a:pt x="f54" y="f46"/>
                  </a:lnTo>
                  <a:lnTo>
                    <a:pt x="f54" y="f55"/>
                  </a:lnTo>
                  <a:lnTo>
                    <a:pt x="f56" y="f55"/>
                  </a:lnTo>
                  <a:lnTo>
                    <a:pt x="f47" y="f36"/>
                  </a:lnTo>
                  <a:lnTo>
                    <a:pt x="f57" y="f55"/>
                  </a:lnTo>
                  <a:lnTo>
                    <a:pt x="f58" y="f55"/>
                  </a:lnTo>
                  <a:lnTo>
                    <a:pt x="f58" y="f46"/>
                  </a:lnTo>
                  <a:lnTo>
                    <a:pt x="f32" y="f46"/>
                  </a:lnTo>
                  <a:close/>
                </a:path>
              </a:pathLst>
            </a:custGeom>
            <a:solidFill>
              <a:srgbClr val="E7E6E6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0" i="0" u="none" strike="noStrike" kern="0" cap="none" spc="0" baseline="0" dirty="0">
                  <a:solidFill>
                    <a:srgbClr val="000000"/>
                  </a:solidFill>
                  <a:uFillTx/>
                  <a:latin typeface="Daytona" pitchFamily="34"/>
                  <a:ea typeface="Cambria" pitchFamily="18"/>
                </a:rPr>
                <a:t>Kommunikatives Gedächtnis der Damara, San und teilweise Nama</a:t>
              </a:r>
              <a:endParaRPr lang="de-DE" sz="3200" b="0" i="0" u="none" strike="noStrike" kern="1200" cap="none" spc="0" baseline="0" dirty="0">
                <a:solidFill>
                  <a:srgbClr val="000000"/>
                </a:solidFill>
                <a:uFillTx/>
                <a:latin typeface="Daytona" pitchFamily="34"/>
                <a:ea typeface="Cambria" pitchFamily="18"/>
              </a:endParaRPr>
            </a:p>
          </p:txBody>
        </p:sp>
        <p:grpSp>
          <p:nvGrpSpPr>
            <p:cNvPr id="29" name="Gruppieren 35">
              <a:extLst>
                <a:ext uri="{FF2B5EF4-FFF2-40B4-BE49-F238E27FC236}">
                  <a16:creationId xmlns:a16="http://schemas.microsoft.com/office/drawing/2014/main" id="{F9ED3EEB-D432-4AE3-BB1C-18ED312A549E}"/>
                </a:ext>
              </a:extLst>
            </p:cNvPr>
            <p:cNvGrpSpPr/>
            <p:nvPr/>
          </p:nvGrpSpPr>
          <p:grpSpPr>
            <a:xfrm>
              <a:off x="1902556" y="21576270"/>
              <a:ext cx="16913358" cy="3219062"/>
              <a:chOff x="1902556" y="21576270"/>
              <a:chExt cx="16913358" cy="3219062"/>
            </a:xfrm>
          </p:grpSpPr>
          <p:sp>
            <p:nvSpPr>
              <p:cNvPr id="30" name="Legende: mit Pfeil nach rechts 10">
                <a:extLst>
                  <a:ext uri="{FF2B5EF4-FFF2-40B4-BE49-F238E27FC236}">
                    <a16:creationId xmlns:a16="http://schemas.microsoft.com/office/drawing/2014/main" id="{BD60AEE4-A42A-4399-8F6A-FDB550C3C705}"/>
                  </a:ext>
                </a:extLst>
              </p:cNvPr>
              <p:cNvSpPr/>
              <p:nvPr/>
            </p:nvSpPr>
            <p:spPr>
              <a:xfrm>
                <a:off x="1902556" y="21576270"/>
                <a:ext cx="5853370" cy="321906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val 64977"/>
                  <a:gd name="f9" fmla="+- 0 0 -360"/>
                  <a:gd name="f10" fmla="+- 0 0 -180"/>
                  <a:gd name="f11" fmla="abs f3"/>
                  <a:gd name="f12" fmla="abs f4"/>
                  <a:gd name="f13" fmla="abs f5"/>
                  <a:gd name="f14" fmla="*/ f9 f0 1"/>
                  <a:gd name="f15" fmla="*/ f10 f0 1"/>
                  <a:gd name="f16" fmla="?: f11 f3 1"/>
                  <a:gd name="f17" fmla="?: f12 f4 1"/>
                  <a:gd name="f18" fmla="?: f13 f5 1"/>
                  <a:gd name="f19" fmla="*/ f14 1 f2"/>
                  <a:gd name="f20" fmla="*/ f15 1 f2"/>
                  <a:gd name="f21" fmla="*/ f16 1 21600"/>
                  <a:gd name="f22" fmla="*/ f17 1 21600"/>
                  <a:gd name="f23" fmla="*/ 21600 f16 1"/>
                  <a:gd name="f24" fmla="*/ 21600 f17 1"/>
                  <a:gd name="f25" fmla="+- f19 0 f1"/>
                  <a:gd name="f26" fmla="+- f20 0 f1"/>
                  <a:gd name="f27" fmla="min f22 f21"/>
                  <a:gd name="f28" fmla="*/ f23 1 f18"/>
                  <a:gd name="f29" fmla="*/ f24 1 f18"/>
                  <a:gd name="f30" fmla="val f28"/>
                  <a:gd name="f31" fmla="val f29"/>
                  <a:gd name="f32" fmla="*/ f6 f27 1"/>
                  <a:gd name="f33" fmla="+- f31 0 f6"/>
                  <a:gd name="f34" fmla="+- f30 0 f6"/>
                  <a:gd name="f35" fmla="*/ f31 f27 1"/>
                  <a:gd name="f36" fmla="*/ f30 f27 1"/>
                  <a:gd name="f37" fmla="*/ f33 1 2"/>
                  <a:gd name="f38" fmla="min f34 f33"/>
                  <a:gd name="f39" fmla="*/ f34 f8 1"/>
                  <a:gd name="f40" fmla="+- f6 f37 0"/>
                  <a:gd name="f41" fmla="*/ f38 f7 1"/>
                  <a:gd name="f42" fmla="*/ f39 1 100000"/>
                  <a:gd name="f43" fmla="*/ f41 1 100000"/>
                  <a:gd name="f44" fmla="*/ f41 1 200000"/>
                  <a:gd name="f45" fmla="*/ f42 1 2"/>
                  <a:gd name="f46" fmla="*/ f42 f27 1"/>
                  <a:gd name="f47" fmla="*/ f40 f27 1"/>
                  <a:gd name="f48" fmla="+- f40 0 f43"/>
                  <a:gd name="f49" fmla="+- f40 0 f44"/>
                  <a:gd name="f50" fmla="+- f40 f44 0"/>
                  <a:gd name="f51" fmla="+- f40 f43 0"/>
                  <a:gd name="f52" fmla="+- f30 0 f43"/>
                  <a:gd name="f53" fmla="*/ f45 f27 1"/>
                  <a:gd name="f54" fmla="*/ f49 f27 1"/>
                  <a:gd name="f55" fmla="*/ f52 f27 1"/>
                  <a:gd name="f56" fmla="*/ f48 f27 1"/>
                  <a:gd name="f57" fmla="*/ f51 f27 1"/>
                  <a:gd name="f58" fmla="*/ f50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53" y="f32"/>
                  </a:cxn>
                  <a:cxn ang="f26">
                    <a:pos x="f53" y="f35"/>
                  </a:cxn>
                </a:cxnLst>
                <a:rect l="f32" t="f32" r="f46" b="f35"/>
                <a:pathLst>
                  <a:path>
                    <a:moveTo>
                      <a:pt x="f32" y="f32"/>
                    </a:moveTo>
                    <a:lnTo>
                      <a:pt x="f46" y="f32"/>
                    </a:lnTo>
                    <a:lnTo>
                      <a:pt x="f46" y="f54"/>
                    </a:lnTo>
                    <a:lnTo>
                      <a:pt x="f55" y="f54"/>
                    </a:lnTo>
                    <a:lnTo>
                      <a:pt x="f55" y="f56"/>
                    </a:lnTo>
                    <a:lnTo>
                      <a:pt x="f36" y="f47"/>
                    </a:lnTo>
                    <a:lnTo>
                      <a:pt x="f55" y="f57"/>
                    </a:lnTo>
                    <a:lnTo>
                      <a:pt x="f55" y="f58"/>
                    </a:lnTo>
                    <a:lnTo>
                      <a:pt x="f46" y="f58"/>
                    </a:lnTo>
                    <a:lnTo>
                      <a:pt x="f46" y="f35"/>
                    </a:lnTo>
                    <a:lnTo>
                      <a:pt x="f32" y="f35"/>
                    </a:lnTo>
                    <a:close/>
                  </a:path>
                </a:pathLst>
              </a:custGeom>
              <a:solidFill>
                <a:srgbClr val="E7E6E6"/>
              </a:solidFill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3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Daytona" pitchFamily="34"/>
                    <a:ea typeface="Cambria" pitchFamily="18"/>
                  </a:rPr>
                  <a:t>Kommunikatives und kulturelles Gedächtnis der Herero und teilweise Nama</a:t>
                </a:r>
              </a:p>
            </p:txBody>
          </p:sp>
          <p:sp>
            <p:nvSpPr>
              <p:cNvPr id="31" name="Legende: mit Pfeil nach links 11">
                <a:extLst>
                  <a:ext uri="{FF2B5EF4-FFF2-40B4-BE49-F238E27FC236}">
                    <a16:creationId xmlns:a16="http://schemas.microsoft.com/office/drawing/2014/main" id="{4759157F-BEAD-4875-AA40-4890E7E4479C}"/>
                  </a:ext>
                </a:extLst>
              </p:cNvPr>
              <p:cNvSpPr/>
              <p:nvPr/>
            </p:nvSpPr>
            <p:spPr>
              <a:xfrm>
                <a:off x="12962543" y="21707201"/>
                <a:ext cx="5853371" cy="2957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val 64977"/>
                  <a:gd name="f9" fmla="+- 0 0 -360"/>
                  <a:gd name="f10" fmla="+- 0 0 -180"/>
                  <a:gd name="f11" fmla="abs f3"/>
                  <a:gd name="f12" fmla="abs f4"/>
                  <a:gd name="f13" fmla="abs f5"/>
                  <a:gd name="f14" fmla="*/ f9 f0 1"/>
                  <a:gd name="f15" fmla="*/ f10 f0 1"/>
                  <a:gd name="f16" fmla="?: f11 f3 1"/>
                  <a:gd name="f17" fmla="?: f12 f4 1"/>
                  <a:gd name="f18" fmla="?: f13 f5 1"/>
                  <a:gd name="f19" fmla="*/ f14 1 f2"/>
                  <a:gd name="f20" fmla="*/ f15 1 f2"/>
                  <a:gd name="f21" fmla="*/ f16 1 21600"/>
                  <a:gd name="f22" fmla="*/ f17 1 21600"/>
                  <a:gd name="f23" fmla="*/ 21600 f16 1"/>
                  <a:gd name="f24" fmla="*/ 21600 f17 1"/>
                  <a:gd name="f25" fmla="+- f19 0 f1"/>
                  <a:gd name="f26" fmla="+- f20 0 f1"/>
                  <a:gd name="f27" fmla="min f22 f21"/>
                  <a:gd name="f28" fmla="*/ f23 1 f18"/>
                  <a:gd name="f29" fmla="*/ f24 1 f18"/>
                  <a:gd name="f30" fmla="val f28"/>
                  <a:gd name="f31" fmla="val f29"/>
                  <a:gd name="f32" fmla="*/ f6 f27 1"/>
                  <a:gd name="f33" fmla="+- f31 0 f6"/>
                  <a:gd name="f34" fmla="+- f30 0 f6"/>
                  <a:gd name="f35" fmla="*/ f30 f27 1"/>
                  <a:gd name="f36" fmla="*/ f31 f27 1"/>
                  <a:gd name="f37" fmla="*/ f33 1 2"/>
                  <a:gd name="f38" fmla="min f34 f33"/>
                  <a:gd name="f39" fmla="*/ f34 f8 1"/>
                  <a:gd name="f40" fmla="+- f6 f37 0"/>
                  <a:gd name="f41" fmla="*/ f38 f7 1"/>
                  <a:gd name="f42" fmla="*/ f39 1 100000"/>
                  <a:gd name="f43" fmla="*/ f41 1 100000"/>
                  <a:gd name="f44" fmla="*/ f41 1 200000"/>
                  <a:gd name="f45" fmla="+- f30 0 f42"/>
                  <a:gd name="f46" fmla="*/ f40 f27 1"/>
                  <a:gd name="f47" fmla="+- f40 0 f43"/>
                  <a:gd name="f48" fmla="+- f40 0 f44"/>
                  <a:gd name="f49" fmla="+- f40 f44 0"/>
                  <a:gd name="f50" fmla="+- f40 f43 0"/>
                  <a:gd name="f51" fmla="+- f45 f30 0"/>
                  <a:gd name="f52" fmla="*/ f45 f27 1"/>
                  <a:gd name="f53" fmla="*/ f43 f27 1"/>
                  <a:gd name="f54" fmla="*/ f51 1 2"/>
                  <a:gd name="f55" fmla="*/ f47 f27 1"/>
                  <a:gd name="f56" fmla="*/ f48 f27 1"/>
                  <a:gd name="f57" fmla="*/ f49 f27 1"/>
                  <a:gd name="f58" fmla="*/ f50 f27 1"/>
                  <a:gd name="f59" fmla="*/ f5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59" y="f32"/>
                  </a:cxn>
                  <a:cxn ang="f26">
                    <a:pos x="f59" y="f36"/>
                  </a:cxn>
                </a:cxnLst>
                <a:rect l="f52" t="f32" r="f35" b="f36"/>
                <a:pathLst>
                  <a:path>
                    <a:moveTo>
                      <a:pt x="f32" y="f46"/>
                    </a:moveTo>
                    <a:lnTo>
                      <a:pt x="f53" y="f55"/>
                    </a:lnTo>
                    <a:lnTo>
                      <a:pt x="f53" y="f56"/>
                    </a:lnTo>
                    <a:lnTo>
                      <a:pt x="f52" y="f56"/>
                    </a:lnTo>
                    <a:lnTo>
                      <a:pt x="f52" y="f32"/>
                    </a:lnTo>
                    <a:lnTo>
                      <a:pt x="f35" y="f32"/>
                    </a:lnTo>
                    <a:lnTo>
                      <a:pt x="f35" y="f36"/>
                    </a:lnTo>
                    <a:lnTo>
                      <a:pt x="f52" y="f36"/>
                    </a:lnTo>
                    <a:lnTo>
                      <a:pt x="f52" y="f57"/>
                    </a:lnTo>
                    <a:lnTo>
                      <a:pt x="f53" y="f57"/>
                    </a:lnTo>
                    <a:lnTo>
                      <a:pt x="f53" y="f58"/>
                    </a:lnTo>
                    <a:close/>
                  </a:path>
                </a:pathLst>
              </a:custGeom>
              <a:solidFill>
                <a:srgbClr val="E7E6E6"/>
              </a:solidFill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3200" b="0" i="0" u="none" strike="noStrike" kern="0" cap="none" spc="0" baseline="0" dirty="0">
                    <a:solidFill>
                      <a:srgbClr val="000000"/>
                    </a:solidFill>
                    <a:uFillTx/>
                    <a:latin typeface="Daytona" pitchFamily="34"/>
                    <a:ea typeface="Cambria" pitchFamily="18"/>
                  </a:rPr>
                  <a:t>Staatliche Erinnerungspolitik der SWAPO/ Ovambo dominiert</a:t>
                </a:r>
                <a:endParaRPr lang="de-DE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Daytona" pitchFamily="34"/>
                  <a:ea typeface="Cambria" pitchFamily="18"/>
                </a:endParaRPr>
              </a:p>
            </p:txBody>
          </p:sp>
          <p:sp>
            <p:nvSpPr>
              <p:cNvPr id="32" name="Textfeld 13">
                <a:extLst>
                  <a:ext uri="{FF2B5EF4-FFF2-40B4-BE49-F238E27FC236}">
                    <a16:creationId xmlns:a16="http://schemas.microsoft.com/office/drawing/2014/main" id="{C107F099-8325-453E-933C-DA3C9A35928B}"/>
                  </a:ext>
                </a:extLst>
              </p:cNvPr>
              <p:cNvSpPr txBox="1"/>
              <p:nvPr/>
            </p:nvSpPr>
            <p:spPr>
              <a:xfrm>
                <a:off x="7933582" y="22616415"/>
                <a:ext cx="4895185" cy="1138773"/>
              </a:xfrm>
              <a:prstGeom prst="rect">
                <a:avLst/>
              </a:prstGeom>
              <a:solidFill>
                <a:srgbClr val="8FAADC"/>
              </a:solidFill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3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Daytona" pitchFamily="34"/>
                    <a:ea typeface="Cambria" pitchFamily="18"/>
                  </a:rPr>
                  <a:t>Differenzierte Erinnerungskultur</a:t>
                </a:r>
              </a:p>
            </p:txBody>
          </p:sp>
        </p:grpSp>
        <p:sp>
          <p:nvSpPr>
            <p:cNvPr id="33" name="Legende: mit Pfeil nach oben 36">
              <a:extLst>
                <a:ext uri="{FF2B5EF4-FFF2-40B4-BE49-F238E27FC236}">
                  <a16:creationId xmlns:a16="http://schemas.microsoft.com/office/drawing/2014/main" id="{7785BBAD-E793-4692-9E45-265EB2E2C255}"/>
                </a:ext>
              </a:extLst>
            </p:cNvPr>
            <p:cNvSpPr/>
            <p:nvPr/>
          </p:nvSpPr>
          <p:spPr>
            <a:xfrm>
              <a:off x="6880166" y="24213853"/>
              <a:ext cx="7002017" cy="2771275"/>
            </a:xfrm>
            <a:custGeom>
              <a:avLst>
                <a:gd name="f11" fmla="val 25000"/>
                <a:gd name="f12" fmla="val 25000"/>
                <a:gd name="f13" fmla="val 25000"/>
                <a:gd name="f14" fmla="val 64977"/>
              </a:avLst>
              <a:gdLst>
                <a:gd name="f4" fmla="val 10800000"/>
                <a:gd name="f5" fmla="val 54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val 25000"/>
                <a:gd name="f12" fmla="val 25000"/>
                <a:gd name="f13" fmla="val 25000"/>
                <a:gd name="f14" fmla="val 64977"/>
                <a:gd name="f15" fmla="+- 0 0 -270"/>
                <a:gd name="f16" fmla="+- 0 0 -90"/>
                <a:gd name="f17" fmla="abs f7"/>
                <a:gd name="f18" fmla="abs f8"/>
                <a:gd name="f19" fmla="abs f9"/>
                <a:gd name="f20" fmla="val f10"/>
                <a:gd name="f21" fmla="val f12"/>
                <a:gd name="f22" fmla="val f11"/>
                <a:gd name="f23" fmla="val f13"/>
                <a:gd name="f24" fmla="val f14"/>
                <a:gd name="f25" fmla="*/ f15 f4 1"/>
                <a:gd name="f26" fmla="*/ f16 f4 1"/>
                <a:gd name="f27" fmla="?: f17 f7 1"/>
                <a:gd name="f28" fmla="?: f18 f8 1"/>
                <a:gd name="f29" fmla="?: f19 f9 1"/>
                <a:gd name="f30" fmla="*/ f25 1 f6"/>
                <a:gd name="f31" fmla="*/ f26 1 f6"/>
                <a:gd name="f32" fmla="*/ f27 1 21600"/>
                <a:gd name="f33" fmla="*/ f28 1 21600"/>
                <a:gd name="f34" fmla="*/ 21600 f27 1"/>
                <a:gd name="f35" fmla="*/ 21600 f28 1"/>
                <a:gd name="f36" fmla="+- f30 0 f5"/>
                <a:gd name="f37" fmla="+- f31 0 f5"/>
                <a:gd name="f38" fmla="min f33 f32"/>
                <a:gd name="f39" fmla="*/ f34 1 f29"/>
                <a:gd name="f40" fmla="*/ f35 1 f29"/>
                <a:gd name="f41" fmla="val f39"/>
                <a:gd name="f42" fmla="val f40"/>
                <a:gd name="f43" fmla="*/ f20 f38 1"/>
                <a:gd name="f44" fmla="+- f42 0 f20"/>
                <a:gd name="f45" fmla="+- f41 0 f20"/>
                <a:gd name="f46" fmla="*/ f41 f38 1"/>
                <a:gd name="f47" fmla="*/ f42 f38 1"/>
                <a:gd name="f48" fmla="*/ f45 1 2"/>
                <a:gd name="f49" fmla="min f45 f44"/>
                <a:gd name="f50" fmla="*/ f44 f24 1"/>
                <a:gd name="f51" fmla="+- f20 f48 0"/>
                <a:gd name="f52" fmla="*/ f49 f21 1"/>
                <a:gd name="f53" fmla="*/ f49 f22 1"/>
                <a:gd name="f54" fmla="*/ f49 f23 1"/>
                <a:gd name="f55" fmla="*/ f50 1 100000"/>
                <a:gd name="f56" fmla="*/ f52 1 100000"/>
                <a:gd name="f57" fmla="*/ f53 1 200000"/>
                <a:gd name="f58" fmla="*/ f54 1 100000"/>
                <a:gd name="f59" fmla="+- f42 0 f55"/>
                <a:gd name="f60" fmla="*/ f51 f38 1"/>
                <a:gd name="f61" fmla="+- f51 0 f56"/>
                <a:gd name="f62" fmla="+- f51 0 f57"/>
                <a:gd name="f63" fmla="+- f51 f57 0"/>
                <a:gd name="f64" fmla="+- f51 f56 0"/>
                <a:gd name="f65" fmla="*/ f59 f38 1"/>
                <a:gd name="f66" fmla="*/ f58 f38 1"/>
                <a:gd name="f67" fmla="*/ f62 f38 1"/>
                <a:gd name="f68" fmla="*/ f61 f38 1"/>
                <a:gd name="f69" fmla="*/ f64 f38 1"/>
                <a:gd name="f70" fmla="*/ f6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3" y="f65"/>
                </a:cxn>
                <a:cxn ang="f37">
                  <a:pos x="f46" y="f65"/>
                </a:cxn>
              </a:cxnLst>
              <a:rect l="f43" t="f65" r="f46" b="f47"/>
              <a:pathLst>
                <a:path>
                  <a:moveTo>
                    <a:pt x="f43" y="f65"/>
                  </a:moveTo>
                  <a:lnTo>
                    <a:pt x="f67" y="f65"/>
                  </a:lnTo>
                  <a:lnTo>
                    <a:pt x="f67" y="f66"/>
                  </a:lnTo>
                  <a:lnTo>
                    <a:pt x="f68" y="f66"/>
                  </a:lnTo>
                  <a:lnTo>
                    <a:pt x="f60" y="f43"/>
                  </a:lnTo>
                  <a:lnTo>
                    <a:pt x="f69" y="f66"/>
                  </a:lnTo>
                  <a:lnTo>
                    <a:pt x="f70" y="f66"/>
                  </a:lnTo>
                  <a:lnTo>
                    <a:pt x="f70" y="f65"/>
                  </a:lnTo>
                  <a:lnTo>
                    <a:pt x="f46" y="f65"/>
                  </a:lnTo>
                  <a:lnTo>
                    <a:pt x="f46" y="f47"/>
                  </a:lnTo>
                  <a:lnTo>
                    <a:pt x="f43" y="f47"/>
                  </a:lnTo>
                  <a:close/>
                </a:path>
              </a:pathLst>
            </a:custGeom>
            <a:solidFill>
              <a:srgbClr val="E7E6E6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Daytona" pitchFamily="34"/>
                </a:rPr>
                <a:t>Konservative Kolonialnostalgie der Deutsch-Namibier</a:t>
              </a:r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C71BDC3-3D00-40A2-B5AD-C5299D60C148}"/>
              </a:ext>
            </a:extLst>
          </p:cNvPr>
          <p:cNvSpPr/>
          <p:nvPr/>
        </p:nvSpPr>
        <p:spPr>
          <a:xfrm>
            <a:off x="1064361" y="39234221"/>
            <a:ext cx="28148400" cy="306881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1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Quellen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Assmann, Jan (1992): Das kulturelle Gedächtnis. Schrift, Erinnerung und politische Identität in frühen Hochkulturen. C.H. Beck, München.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BMZ. Online: http://www.bmz.de/de/laender_regionen/subsahara/namibia/index.jsp?follow=adword. [zuletzt geprüft: 24.01.].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Gründer, Horst (2004): Imperialismus und deutscher Kolonialismus in Afrika. In: N-D*. 26-43.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 dirty="0">
              <a:solidFill>
                <a:srgbClr val="000000"/>
              </a:solidFill>
              <a:latin typeface="Daytona" pitchFamily="34"/>
              <a:ea typeface="Cambria" pitchFamily="18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kern="0" dirty="0">
              <a:solidFill>
                <a:srgbClr val="000000"/>
              </a:solidFill>
              <a:latin typeface="Daytona" pitchFamily="34"/>
              <a:ea typeface="Cambria" pitchFamily="18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Kößler, Reinhart (2005): Im Schatten des Genozids. Erinnerungspolitik in einer extrem ungleichen Gesellschaft. In: Melber (HRSG.): Genozid und Gedenken. Brandes &amp; Aspel, Frankfurt am Main. 49-77.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Zeller, Joachim (2004): Kolonialkrieg und Denkmal: 100 Jahre Politik mit der Erinnerung. In: N-D*. 124-143.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Daytona" pitchFamily="34"/>
                <a:ea typeface="Cambria" pitchFamily="18"/>
              </a:rPr>
              <a:t>*N-D: Förster, Heinrichsen, Bollig (HRSG.): Namibia – Deutschland. Eine geteilte Geschichte. Edition Minerva, Köln.</a:t>
            </a:r>
            <a:endParaRPr lang="de-DE" sz="2400" dirty="0">
              <a:solidFill>
                <a:srgbClr val="000000"/>
              </a:solidFill>
              <a:latin typeface="Daytona" pitchFamily="34"/>
              <a:ea typeface="Cambria" pitchFamily="18"/>
            </a:endParaRPr>
          </a:p>
          <a:p>
            <a:pPr algn="ctr"/>
            <a:endParaRPr lang="en-US" sz="2400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AD08120-FC9C-4C53-94A1-4D7F95CA4412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61" y="33381097"/>
            <a:ext cx="13600800" cy="2226321"/>
            <a:chOff x="1138152" y="36577477"/>
            <a:chExt cx="12016680" cy="1980000"/>
          </a:xfrm>
        </p:grpSpPr>
        <p:pic>
          <p:nvPicPr>
            <p:cNvPr id="17" name="Grafik 27" descr="Ein Bild, das draußen, Mann, Person, stehend enthält.&#10;&#10;Automatisch generierte Beschreibung">
              <a:extLst>
                <a:ext uri="{FF2B5EF4-FFF2-40B4-BE49-F238E27FC236}">
                  <a16:creationId xmlns:a16="http://schemas.microsoft.com/office/drawing/2014/main" id="{C89C24CE-3586-42EB-92DD-C92315E95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91197" y="36577477"/>
              <a:ext cx="1363635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  <p:pic>
          <p:nvPicPr>
            <p:cNvPr id="35" name="Grafik 23" descr="Ein Bild, das draußen, Gras, Pferd, Rock enthält.&#10;&#10;Automatisch generierte Beschreibung">
              <a:extLst>
                <a:ext uri="{FF2B5EF4-FFF2-40B4-BE49-F238E27FC236}">
                  <a16:creationId xmlns:a16="http://schemas.microsoft.com/office/drawing/2014/main" id="{91DC58BD-3D44-4738-8700-F607706A4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8152" y="36577477"/>
              <a:ext cx="1423695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  <p:pic>
          <p:nvPicPr>
            <p:cNvPr id="36" name="Grafik 25" descr="Ein Bild, das draußen, Gebäude, Schnee, Straße enthält.&#10;&#10;Automatisch generierte Beschreibung">
              <a:extLst>
                <a:ext uri="{FF2B5EF4-FFF2-40B4-BE49-F238E27FC236}">
                  <a16:creationId xmlns:a16="http://schemas.microsoft.com/office/drawing/2014/main" id="{25E4AFD8-B5E7-4E65-943C-0C62E104C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3270" y="36577477"/>
              <a:ext cx="1440063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  <p:pic>
          <p:nvPicPr>
            <p:cNvPr id="37" name="Grafik 29" descr="Ein Bild, das draußen, Gebäude, Gras, Schild enthält.&#10;&#10;Automatisch generierte Beschreibung">
              <a:extLst>
                <a:ext uri="{FF2B5EF4-FFF2-40B4-BE49-F238E27FC236}">
                  <a16:creationId xmlns:a16="http://schemas.microsoft.com/office/drawing/2014/main" id="{58D36CF6-E6FA-41ED-917F-616307154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4675" y="36577477"/>
              <a:ext cx="2613269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  <p:pic>
          <p:nvPicPr>
            <p:cNvPr id="38" name="Grafik 31" descr="Ein Bild, das draußen, Baum, Person, Gras enthält.&#10;&#10;Automatisch generierte Beschreibung">
              <a:extLst>
                <a:ext uri="{FF2B5EF4-FFF2-40B4-BE49-F238E27FC236}">
                  <a16:creationId xmlns:a16="http://schemas.microsoft.com/office/drawing/2014/main" id="{8C12C79B-E47D-4047-B365-DFC77162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8989" y="36577477"/>
              <a:ext cx="2639994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  <p:pic>
          <p:nvPicPr>
            <p:cNvPr id="39" name="Grafik 33" descr="Ein Bild, das Gras, draußen, Zug, Spur enthält.&#10;&#10;Automatisch generierte Beschreibung">
              <a:extLst>
                <a:ext uri="{FF2B5EF4-FFF2-40B4-BE49-F238E27FC236}">
                  <a16:creationId xmlns:a16="http://schemas.microsoft.com/office/drawing/2014/main" id="{28FFA548-5895-4CCB-9C75-35C17E484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3609" y="36577477"/>
              <a:ext cx="2525919" cy="1980000"/>
            </a:xfrm>
            <a:prstGeom prst="rect">
              <a:avLst/>
            </a:prstGeom>
            <a:noFill/>
            <a:ln w="19050" cap="flat">
              <a:noFill/>
            </a:ln>
          </p:spPr>
        </p:pic>
      </p:grpSp>
      <p:graphicFrame>
        <p:nvGraphicFramePr>
          <p:cNvPr id="41" name="Tabelle 41">
            <a:extLst>
              <a:ext uri="{FF2B5EF4-FFF2-40B4-BE49-F238E27FC236}">
                <a16:creationId xmlns:a16="http://schemas.microsoft.com/office/drawing/2014/main" id="{946ADEA7-5A0A-48D5-A055-BE033D8B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2643"/>
              </p:ext>
            </p:extLst>
          </p:nvPr>
        </p:nvGraphicFramePr>
        <p:xfrm>
          <a:off x="1083695" y="28758944"/>
          <a:ext cx="13600800" cy="39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314">
                  <a:extLst>
                    <a:ext uri="{9D8B030D-6E8A-4147-A177-3AD203B41FA5}">
                      <a16:colId xmlns:a16="http://schemas.microsoft.com/office/drawing/2014/main" val="645503283"/>
                    </a:ext>
                  </a:extLst>
                </a:gridCol>
                <a:gridCol w="9279486">
                  <a:extLst>
                    <a:ext uri="{9D8B030D-6E8A-4147-A177-3AD203B41FA5}">
                      <a16:colId xmlns:a16="http://schemas.microsoft.com/office/drawing/2014/main" val="3049197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de-DE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o</a:t>
                      </a:r>
                      <a:r>
                        <a:rPr kumimoji="0" lang="de-DE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tjiserandu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de-D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Truppenspieler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6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Herero Tag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Gräberprozession und zeremonielles Gedenken den verstorbenen Widerständlern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Waterberg Tag</a:t>
                      </a:r>
                      <a:r>
                        <a:rPr kumimoji="0" lang="de-D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de-D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Gedenken an die gefallenen Schutztruppensoldaten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5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Heroes 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Gedenken an Hendrik </a:t>
                      </a:r>
                      <a:r>
                        <a:rPr kumimoji="0" lang="de-D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aytona" pitchFamily="34"/>
                          <a:ea typeface="Cambria" pitchFamily="18"/>
                          <a:cs typeface="+mn-cs"/>
                        </a:rPr>
                        <a:t>Witbooi, vormals Witbooi-Fest der Nama, heute nationaler Feiertag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34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521</Words>
  <Application>Microsoft Office PowerPoint</Application>
  <PresentationFormat>Benutzerdefiniert</PresentationFormat>
  <Paragraphs>64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Daytona</vt:lpstr>
      <vt:lpstr>Verdana</vt:lpstr>
      <vt:lpstr>Office</vt:lpstr>
      <vt:lpstr>Namibisches Erinnern an die deutsche Kolonialherrschaft Ein Forschungsprojekt von Mira Boler und Imke Dreyer im Rahmen des Seminars Deutsche Erinnerung – SED-Diktatur und Kolonialzeit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Namibische Erinnerung an die deutsche Kolonialherrschaft</dc:title>
  <dc:creator>Mira Boler</dc:creator>
  <cp:lastModifiedBy>Kunst, Klaas</cp:lastModifiedBy>
  <cp:revision>63</cp:revision>
  <dcterms:created xsi:type="dcterms:W3CDTF">2020-01-05T15:01:20Z</dcterms:created>
  <dcterms:modified xsi:type="dcterms:W3CDTF">2020-01-28T08:08:25Z</dcterms:modified>
</cp:coreProperties>
</file>